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328" r:id="rId4"/>
    <p:sldId id="319" r:id="rId5"/>
    <p:sldId id="320" r:id="rId6"/>
    <p:sldId id="330" r:id="rId7"/>
    <p:sldId id="327" r:id="rId8"/>
    <p:sldId id="325" r:id="rId9"/>
    <p:sldId id="318" r:id="rId10"/>
    <p:sldId id="331" r:id="rId11"/>
    <p:sldId id="333" r:id="rId12"/>
    <p:sldId id="332" r:id="rId13"/>
    <p:sldId id="334" r:id="rId14"/>
    <p:sldId id="271" r:id="rId15"/>
    <p:sldId id="272" r:id="rId16"/>
    <p:sldId id="335" r:id="rId17"/>
    <p:sldId id="33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21" r:id="rId3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9327" autoAdjust="0"/>
  </p:normalViewPr>
  <p:slideViewPr>
    <p:cSldViewPr>
      <p:cViewPr varScale="1">
        <p:scale>
          <a:sx n="66" d="100"/>
          <a:sy n="66" d="100"/>
        </p:scale>
        <p:origin x="15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7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Interface Segregation Principle</a:t>
            </a:r>
          </a:p>
          <a:p>
            <a:pPr>
              <a:defRPr/>
            </a:pPr>
            <a:r>
              <a:rPr lang="en-US" noProof="0" dirty="0"/>
              <a:t>Role- and Private Interfaces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B0D399-EBF8-D10D-18C9-9F45952BB7A8}"/>
              </a:ext>
            </a:extLst>
          </p:cNvPr>
          <p:cNvSpPr/>
          <p:nvPr/>
        </p:nvSpPr>
        <p:spPr>
          <a:xfrm>
            <a:off x="228600" y="1409700"/>
            <a:ext cx="8458200" cy="838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744EF-DBC1-FCBC-6827-B64E7EDD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A367-1FD4-3AC2-EC75-236AADAD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make sense to also think:</a:t>
            </a:r>
          </a:p>
          <a:p>
            <a:r>
              <a:rPr lang="en-US" i="1" dirty="0"/>
              <a:t>One object plays many different roles, depending upon who wants to access it?</a:t>
            </a:r>
          </a:p>
          <a:p>
            <a:endParaRPr lang="en-US" i="1" dirty="0"/>
          </a:p>
          <a:p>
            <a:r>
              <a:rPr lang="en-US" b="1" dirty="0"/>
              <a:t>Yes</a:t>
            </a:r>
            <a:r>
              <a:rPr lang="en-US" b="1" i="1" dirty="0"/>
              <a:t> </a:t>
            </a:r>
            <a:r>
              <a:rPr lang="en-US" i="1" dirty="0"/>
              <a:t>– </a:t>
            </a:r>
            <a:r>
              <a:rPr lang="en-US" dirty="0"/>
              <a:t>we have already such a situation in </a:t>
            </a:r>
            <a:r>
              <a:rPr lang="en-US" dirty="0" err="1"/>
              <a:t>HotStone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The Game object is already used in two different contexts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B9A38-6897-6CD6-88E4-692F0B14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5BD7C-A857-ACE5-121F-D29062ED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E33A-ADBA-D635-7FC7-7858F35C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2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A699E-F221-B99A-4815-EF98F5E34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393E-7936-1186-4BE8-6B1F1295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E45D-29CF-2089-E14F-3DD123943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UI needs to interact with the Game object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only</a:t>
            </a:r>
            <a:r>
              <a:rPr lang="en-US" dirty="0"/>
              <a:t> by interacting via the Game interface’s method </a:t>
            </a:r>
          </a:p>
          <a:p>
            <a:pPr lvl="2"/>
            <a:r>
              <a:rPr lang="en-US" dirty="0"/>
              <a:t>Which allows Game to ensure all </a:t>
            </a:r>
            <a:r>
              <a:rPr lang="en-US" dirty="0" err="1"/>
              <a:t>HotStone</a:t>
            </a:r>
            <a:r>
              <a:rPr lang="en-US" dirty="0"/>
              <a:t> rules are obeyed</a:t>
            </a:r>
          </a:p>
          <a:p>
            <a:pPr lvl="3"/>
            <a:r>
              <a:rPr lang="en-US" dirty="0" err="1"/>
              <a:t>playCard</a:t>
            </a:r>
            <a:r>
              <a:rPr lang="en-US" dirty="0"/>
              <a:t>(…)			OK</a:t>
            </a:r>
          </a:p>
          <a:p>
            <a:pPr lvl="3"/>
            <a:r>
              <a:rPr lang="en-US" dirty="0" err="1"/>
              <a:t>modifyHeroHealth</a:t>
            </a:r>
            <a:r>
              <a:rPr lang="en-US" dirty="0"/>
              <a:t>(Findus, -2)		</a:t>
            </a:r>
            <a:r>
              <a:rPr lang="en-US" b="1" dirty="0">
                <a:solidFill>
                  <a:srgbClr val="FF0000"/>
                </a:solidFill>
              </a:rPr>
              <a:t>Not 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4EED-5BF6-0063-7E82-94AAF431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E70F-19AD-1588-06F5-1341A287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1869-6852-27B6-F6D9-A62081D5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E32CB-A631-CD92-B3F0-B9E063A9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54" y="2933700"/>
            <a:ext cx="2118538" cy="17375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F7ABB8-CB66-E904-6B34-604E31BCAC90}"/>
              </a:ext>
            </a:extLst>
          </p:cNvPr>
          <p:cNvSpPr/>
          <p:nvPr/>
        </p:nvSpPr>
        <p:spPr>
          <a:xfrm>
            <a:off x="4343401" y="3238500"/>
            <a:ext cx="2118538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Object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BDABD2-00E4-EDA4-BC99-8D691C518754}"/>
              </a:ext>
            </a:extLst>
          </p:cNvPr>
          <p:cNvSpPr/>
          <p:nvPr/>
        </p:nvSpPr>
        <p:spPr>
          <a:xfrm>
            <a:off x="3352800" y="3390900"/>
            <a:ext cx="762000" cy="60960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7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CCD4-243A-1B71-75BC-57D276C5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8D5B3-28D2-2597-3C25-A1D801B10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we also have </a:t>
            </a:r>
            <a:r>
              <a:rPr lang="en-US" i="1" dirty="0"/>
              <a:t>strategies</a:t>
            </a:r>
            <a:r>
              <a:rPr lang="en-US" dirty="0"/>
              <a:t> that need to do </a:t>
            </a:r>
            <a:r>
              <a:rPr lang="en-US" i="1" dirty="0"/>
              <a:t>more</a:t>
            </a:r>
            <a:endParaRPr lang="en-US" dirty="0"/>
          </a:p>
          <a:p>
            <a:pPr lvl="1"/>
            <a:r>
              <a:rPr lang="en-US" dirty="0"/>
              <a:t>The Strategi to handle Hero Power needs more specialized access</a:t>
            </a:r>
          </a:p>
          <a:p>
            <a:pPr lvl="3"/>
            <a:r>
              <a:rPr lang="en-US" dirty="0" err="1"/>
              <a:t>playCard</a:t>
            </a:r>
            <a:r>
              <a:rPr lang="en-US" dirty="0"/>
              <a:t>(…)			OK</a:t>
            </a:r>
          </a:p>
          <a:p>
            <a:pPr lvl="3"/>
            <a:r>
              <a:rPr lang="en-US" dirty="0" err="1"/>
              <a:t>modifyHeroHealth</a:t>
            </a:r>
            <a:r>
              <a:rPr lang="en-US" dirty="0"/>
              <a:t>(Findus, -2)		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Perfectly OK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BAC6-F897-2815-B5C6-02425DCB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D12E-DEC4-0EBF-EBC7-9E0F5BF1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5AAC1-A9D4-9C20-CF92-5FF1B666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AA46-005E-DC51-F0F8-9176EC96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5" y="2933700"/>
            <a:ext cx="2118538" cy="17375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083CBE-A245-9BC5-EC40-5E47DD14573E}"/>
              </a:ext>
            </a:extLst>
          </p:cNvPr>
          <p:cNvSpPr/>
          <p:nvPr/>
        </p:nvSpPr>
        <p:spPr>
          <a:xfrm>
            <a:off x="3520262" y="2933700"/>
            <a:ext cx="2118538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Object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FD0413E-6D64-8432-EBA3-F07CC13B209E}"/>
              </a:ext>
            </a:extLst>
          </p:cNvPr>
          <p:cNvSpPr/>
          <p:nvPr/>
        </p:nvSpPr>
        <p:spPr>
          <a:xfrm>
            <a:off x="2529661" y="3086100"/>
            <a:ext cx="762000" cy="60960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6CE52-57DC-1EF5-7157-EBB92EAC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04" y="4321758"/>
            <a:ext cx="4774881" cy="69897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CE4F50-3D47-545F-6F46-6F8C0AF27D28}"/>
              </a:ext>
            </a:extLst>
          </p:cNvPr>
          <p:cNvSpPr/>
          <p:nvPr/>
        </p:nvSpPr>
        <p:spPr>
          <a:xfrm>
            <a:off x="6812049" y="3079511"/>
            <a:ext cx="1828800" cy="69897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ThaiHeroPower</a:t>
            </a:r>
            <a:br>
              <a:rPr lang="en-US" dirty="0"/>
            </a:br>
            <a:r>
              <a:rPr lang="en-US" dirty="0"/>
              <a:t>Strategy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5FD259A-7911-4D01-1FCE-881CD866D5FD}"/>
              </a:ext>
            </a:extLst>
          </p:cNvPr>
          <p:cNvSpPr/>
          <p:nvPr/>
        </p:nvSpPr>
        <p:spPr>
          <a:xfrm>
            <a:off x="5951454" y="3200400"/>
            <a:ext cx="533400" cy="457200"/>
          </a:xfrm>
          <a:prstGeom prst="lef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0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F76C-B63B-7344-819D-CAFD48A9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Actually…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1A91-B8A4-8F2A-3DAD-F316BC9E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the exact same situation with Card and Hero</a:t>
            </a:r>
          </a:p>
          <a:p>
            <a:pPr lvl="1"/>
            <a:r>
              <a:rPr lang="en-US" dirty="0"/>
              <a:t>The UI must never change, say, health of Hero/Card</a:t>
            </a:r>
          </a:p>
          <a:p>
            <a:pPr lvl="2"/>
            <a:r>
              <a:rPr lang="en-US" dirty="0"/>
              <a:t>As Game object then cannot guaranties rules are obeyed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But the Game object of course needs to change all state in all heroes and all cards</a:t>
            </a:r>
          </a:p>
          <a:p>
            <a:pPr lvl="2"/>
            <a:r>
              <a:rPr lang="en-US" dirty="0" err="1"/>
              <a:t>card.deltaHealth</a:t>
            </a:r>
            <a:r>
              <a:rPr lang="en-US" dirty="0"/>
              <a:t>(-3);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5D2A9-CAB7-F58A-BEBA-01918D25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683D-E12A-ECF2-9B48-84BCFC4E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A8735-9DE2-A86D-E3B0-14162915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875B6-2700-E9E9-8BFC-9F5B82BC6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15" y="2186753"/>
            <a:ext cx="2118538" cy="17375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DBC0EE-0F76-3151-5DF4-8733CE9D9B93}"/>
              </a:ext>
            </a:extLst>
          </p:cNvPr>
          <p:cNvSpPr/>
          <p:nvPr/>
        </p:nvSpPr>
        <p:spPr>
          <a:xfrm>
            <a:off x="5501462" y="2186753"/>
            <a:ext cx="2118538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Hero Object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123FB6C-BEEB-E995-F28E-15321A4EA027}"/>
              </a:ext>
            </a:extLst>
          </p:cNvPr>
          <p:cNvSpPr/>
          <p:nvPr/>
        </p:nvSpPr>
        <p:spPr>
          <a:xfrm>
            <a:off x="4510861" y="2491553"/>
            <a:ext cx="762000" cy="60960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381290-5BC7-9B8A-120F-6BB1206A5CD2}"/>
              </a:ext>
            </a:extLst>
          </p:cNvPr>
          <p:cNvSpPr/>
          <p:nvPr/>
        </p:nvSpPr>
        <p:spPr>
          <a:xfrm>
            <a:off x="5486400" y="2948753"/>
            <a:ext cx="2118538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Card Object</a:t>
            </a:r>
          </a:p>
        </p:txBody>
      </p:sp>
    </p:spTree>
    <p:extLst>
      <p:ext uri="{BB962C8B-B14F-4D97-AF65-F5344CB8AC3E}">
        <p14:creationId xmlns:p14="http://schemas.microsoft.com/office/powerpoint/2010/main" val="315058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b="1" dirty="0"/>
              <a:t>Interface Segregation Principle</a:t>
            </a:r>
            <a:endParaRPr lang="en-US" dirty="0"/>
          </a:p>
          <a:p>
            <a:r>
              <a:rPr lang="en-US" dirty="0"/>
              <a:t>‘Do not depend on methods that you do not use’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– ‘delimit what methods a given object may access’</a:t>
            </a:r>
          </a:p>
          <a:p>
            <a:pPr lvl="1"/>
            <a:r>
              <a:rPr lang="en-US" dirty="0"/>
              <a:t>My children are the only with access to my father interface</a:t>
            </a:r>
          </a:p>
          <a:p>
            <a:pPr lvl="1"/>
            <a:r>
              <a:rPr lang="en-US" dirty="0"/>
              <a:t>My SWEA students are the only with access to my teacher </a:t>
            </a:r>
            <a:r>
              <a:rPr lang="en-US" dirty="0" err="1"/>
              <a:t>intf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03AF3-5C3C-88E8-B61B-5F51339C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943100"/>
            <a:ext cx="71247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Roles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‘more specific’ role is expressed as a Role Interface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Ala again</a:t>
            </a:r>
          </a:p>
          <a:p>
            <a:pPr lvl="1"/>
            <a:r>
              <a:rPr lang="en-US" dirty="0"/>
              <a:t>I provide a ‘teacher’ interface (one role interface)</a:t>
            </a:r>
          </a:p>
          <a:p>
            <a:pPr lvl="1"/>
            <a:r>
              <a:rPr lang="en-US" dirty="0"/>
              <a:t>And a ‘taxpayer’ interface (another role interface)</a:t>
            </a:r>
          </a:p>
          <a:p>
            <a:pPr lvl="1"/>
            <a:r>
              <a:rPr lang="en-US" dirty="0"/>
              <a:t>Etc.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85900"/>
            <a:ext cx="7162800" cy="1409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67400" y="2933700"/>
            <a:ext cx="2667000" cy="304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Martin Fowler</a:t>
            </a:r>
          </a:p>
        </p:txBody>
      </p:sp>
    </p:spTree>
    <p:extLst>
      <p:ext uri="{BB962C8B-B14F-4D97-AF65-F5344CB8AC3E}">
        <p14:creationId xmlns:p14="http://schemas.microsoft.com/office/powerpoint/2010/main" val="291598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1359-38D8-4C22-7F33-8566A488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– Our Game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4DEC-B8CF-EAD3-15D7-594D3A97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UI oriented interface</a:t>
            </a:r>
          </a:p>
          <a:p>
            <a:pPr lvl="1"/>
            <a:r>
              <a:rPr lang="en-US" dirty="0"/>
              <a:t>The current </a:t>
            </a:r>
            <a:r>
              <a:rPr lang="en-US" b="1" dirty="0"/>
              <a:t>Game</a:t>
            </a:r>
            <a:r>
              <a:rPr lang="en-US" dirty="0"/>
              <a:t> interface, in the handed-out code</a:t>
            </a:r>
          </a:p>
          <a:p>
            <a:r>
              <a:rPr lang="en-US" dirty="0"/>
              <a:t>Have a more specific interface, with more privileges to the strategies…</a:t>
            </a:r>
          </a:p>
          <a:p>
            <a:pPr lvl="1"/>
            <a:r>
              <a:rPr lang="en-US" dirty="0"/>
              <a:t>Ala a ‘</a:t>
            </a:r>
            <a:r>
              <a:rPr lang="en-US" b="1" dirty="0" err="1"/>
              <a:t>MutableGame</a:t>
            </a:r>
            <a:r>
              <a:rPr lang="en-US" dirty="0"/>
              <a:t>’ interface or another appropriate name</a:t>
            </a:r>
          </a:p>
          <a:p>
            <a:pPr lvl="2"/>
            <a:r>
              <a:rPr lang="en-US" dirty="0"/>
              <a:t>Only provided to the strategies</a:t>
            </a:r>
          </a:p>
          <a:p>
            <a:pPr lvl="2"/>
            <a:r>
              <a:rPr lang="en-US" dirty="0"/>
              <a:t>Contains special mutators like for example</a:t>
            </a:r>
          </a:p>
          <a:p>
            <a:pPr lvl="3"/>
            <a:r>
              <a:rPr lang="en-US" dirty="0" err="1"/>
              <a:t>deltaHeroHealth</a:t>
            </a:r>
            <a:r>
              <a:rPr lang="en-US" dirty="0"/>
              <a:t>(Player who, int </a:t>
            </a:r>
            <a:r>
              <a:rPr lang="en-US" dirty="0" err="1"/>
              <a:t>deltaValue</a:t>
            </a:r>
            <a:r>
              <a:rPr lang="en-US" dirty="0"/>
              <a:t>);</a:t>
            </a:r>
          </a:p>
          <a:p>
            <a:pPr lvl="3"/>
            <a:endParaRPr lang="en-US" dirty="0"/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StandardGame</a:t>
            </a:r>
            <a:r>
              <a:rPr lang="en-US" dirty="0"/>
              <a:t> implements Game, </a:t>
            </a:r>
            <a:r>
              <a:rPr lang="en-US" dirty="0" err="1"/>
              <a:t>MutableGame</a:t>
            </a:r>
            <a:r>
              <a:rPr lang="en-US" dirty="0"/>
              <a:t> {…}</a:t>
            </a:r>
          </a:p>
          <a:p>
            <a:pPr lvl="1"/>
            <a:r>
              <a:rPr lang="en-US" dirty="0"/>
              <a:t>(class </a:t>
            </a:r>
            <a:r>
              <a:rPr lang="en-US" dirty="0" err="1"/>
              <a:t>StandardCard</a:t>
            </a:r>
            <a:r>
              <a:rPr lang="en-US" dirty="0"/>
              <a:t> implements Card, </a:t>
            </a:r>
            <a:r>
              <a:rPr lang="en-US" dirty="0" err="1"/>
              <a:t>MutableGard</a:t>
            </a:r>
            <a:r>
              <a:rPr lang="en-US" dirty="0"/>
              <a:t> {…})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5E339-DE73-4BE6-4C45-791EDDC2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130F-6939-3299-D65D-CFC7A757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1098-90E2-45E8-90EA-7AA28FA1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5661-40C3-FD73-58EB-4B8AE5FF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9DCE-1BE8-4EC3-3F00-23455E7A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Autumn break, we will add a UI to </a:t>
            </a:r>
            <a:r>
              <a:rPr lang="en-US" dirty="0" err="1"/>
              <a:t>HotStone</a:t>
            </a:r>
            <a:endParaRPr lang="en-US" dirty="0"/>
          </a:p>
          <a:p>
            <a:r>
              <a:rPr lang="en-US" dirty="0"/>
              <a:t>Building a UI for 2D graphics from the bottom up is tedious</a:t>
            </a:r>
          </a:p>
          <a:p>
            <a:r>
              <a:rPr lang="en-US" dirty="0"/>
              <a:t>So, we use a library/framework: </a:t>
            </a:r>
            <a:r>
              <a:rPr lang="en-US" dirty="0" err="1"/>
              <a:t>MiniDraw</a:t>
            </a:r>
            <a:endParaRPr lang="en-US" dirty="0"/>
          </a:p>
          <a:p>
            <a:pPr lvl="1"/>
            <a:r>
              <a:rPr lang="en-US" dirty="0"/>
              <a:t>The central ‘collection’ of graphical elements on-screen is the </a:t>
            </a:r>
            <a:r>
              <a:rPr lang="en-US" b="1" dirty="0"/>
              <a:t>Drawing role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67342-9F0F-1C9B-9997-F3A5E86D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5A01-5D17-A3BF-A85F-29D21DC6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1F95E-0AD2-FCD0-A97F-5AFFFF13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05226-F33F-888D-5ED6-E868EE02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90900"/>
            <a:ext cx="6234685" cy="615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D6D0D-CC8C-CD91-5F8A-EF1FFA25D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12088"/>
            <a:ext cx="2118538" cy="17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FigureCollection</a:t>
            </a:r>
            <a:r>
              <a:rPr lang="en-US" dirty="0"/>
              <a:t> in </a:t>
            </a:r>
            <a:r>
              <a:rPr lang="en-US" dirty="0" err="1"/>
              <a:t>MiniDraw</a:t>
            </a:r>
            <a:r>
              <a:rPr lang="en-US" dirty="0"/>
              <a:t> only deals with </a:t>
            </a:r>
            <a:r>
              <a:rPr lang="en-US" i="1" dirty="0"/>
              <a:t>adding, removing, and iterating the collection of Figures in </a:t>
            </a:r>
            <a:r>
              <a:rPr lang="en-US" i="1" dirty="0" err="1"/>
              <a:t>MiniDraw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790700"/>
            <a:ext cx="392654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47900"/>
            <a:ext cx="2604340" cy="28163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33800" y="4229100"/>
            <a:ext cx="46482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i="1" dirty="0"/>
              <a:t>specific interaction (</a:t>
            </a:r>
            <a:r>
              <a:rPr lang="en-US" i="1" dirty="0" err="1"/>
              <a:t>add+remove</a:t>
            </a:r>
            <a:r>
              <a:rPr lang="en-US" i="1" dirty="0"/>
              <a:t>) between the UI and the Drawing, expressed as the Role Interface ‘</a:t>
            </a:r>
            <a:r>
              <a:rPr lang="en-US" i="1" dirty="0" err="1"/>
              <a:t>FigureCollection</a:t>
            </a:r>
            <a:r>
              <a:rPr lang="en-US" i="1" dirty="0"/>
              <a:t>’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694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Interface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interfaces are often used to enforce more specific </a:t>
            </a:r>
            <a:r>
              <a:rPr lang="en-US" i="1" dirty="0"/>
              <a:t>encapsulation</a:t>
            </a:r>
            <a:r>
              <a:rPr lang="en-US" dirty="0"/>
              <a:t> than is possible using </a:t>
            </a:r>
            <a:r>
              <a:rPr lang="en-US" i="1" dirty="0"/>
              <a:t>private/public</a:t>
            </a:r>
            <a:r>
              <a:rPr lang="en-US" dirty="0"/>
              <a:t> methods and instance variables…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 us make an example, highly inspired by our project…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171700"/>
            <a:ext cx="7115175" cy="1371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67400" y="3543300"/>
            <a:ext cx="2667000" cy="304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James Newkirk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405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D047-FBED-C7C2-2499-B405770C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D41E-E74E-CC91-D306-361749CB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Role </a:t>
            </a:r>
            <a:r>
              <a:rPr lang="en-US" dirty="0"/>
              <a:t>(Da: Rolle / function)</a:t>
            </a:r>
            <a:endParaRPr lang="en-US" b="1" dirty="0"/>
          </a:p>
          <a:p>
            <a:r>
              <a:rPr lang="en-US" dirty="0"/>
              <a:t>… will be treated in much more detail soon, but…</a:t>
            </a:r>
          </a:p>
          <a:p>
            <a:r>
              <a:rPr lang="en-US" dirty="0"/>
              <a:t>We know the concept from plays and acting</a:t>
            </a:r>
          </a:p>
          <a:p>
            <a:pPr lvl="1"/>
            <a:r>
              <a:rPr lang="en-US" dirty="0"/>
              <a:t>Daniel Craig plays the role of </a:t>
            </a:r>
            <a:r>
              <a:rPr lang="en-US" i="1" dirty="0"/>
              <a:t>James Bond</a:t>
            </a:r>
          </a:p>
          <a:p>
            <a:r>
              <a:rPr lang="en-US" dirty="0"/>
              <a:t>And in the more general understanding of a </a:t>
            </a:r>
            <a:r>
              <a:rPr lang="en-US" i="1" dirty="0"/>
              <a:t>function</a:t>
            </a:r>
          </a:p>
          <a:p>
            <a:pPr lvl="1"/>
            <a:r>
              <a:rPr lang="en-US" dirty="0"/>
              <a:t>It was the nurse’s role to tend to the patient</a:t>
            </a:r>
          </a:p>
          <a:p>
            <a:pPr lvl="1"/>
            <a:r>
              <a:rPr lang="en-US" dirty="0"/>
              <a:t>It is the physician’s role to plan a treatment for the patient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05B79-F4AC-A54D-375E-93FC4393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DDEA-11BB-2058-00D8-1FB259CD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5CC62-8421-9B4C-8285-D8D5842D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9F1FB-3B15-9780-7394-86D473F5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53" y="4000500"/>
            <a:ext cx="7125694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8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system/framework/</a:t>
            </a:r>
            <a:r>
              <a:rPr lang="en-US" b="1" dirty="0"/>
              <a:t>Façade</a:t>
            </a:r>
            <a:r>
              <a:rPr lang="en-US" b="1" i="1" dirty="0"/>
              <a:t> </a:t>
            </a:r>
            <a:r>
              <a:rPr lang="en-US" dirty="0"/>
              <a:t>which presents (</a:t>
            </a:r>
            <a:r>
              <a:rPr lang="en-US" dirty="0" err="1"/>
              <a:t>x,y</a:t>
            </a:r>
            <a:r>
              <a:rPr lang="en-US" dirty="0"/>
              <a:t>) points to outside code, but that outside code must </a:t>
            </a:r>
            <a:r>
              <a:rPr lang="en-US" i="1" dirty="0"/>
              <a:t>never modify the (</a:t>
            </a:r>
            <a:r>
              <a:rPr lang="en-US" i="1" dirty="0" err="1"/>
              <a:t>x,y</a:t>
            </a:r>
            <a:r>
              <a:rPr lang="en-US" i="1" dirty="0"/>
              <a:t>) values!</a:t>
            </a:r>
            <a:endParaRPr lang="en-US" b="1" i="1" dirty="0"/>
          </a:p>
          <a:p>
            <a:r>
              <a:rPr lang="en-US" i="1" dirty="0"/>
              <a:t>Read-only </a:t>
            </a:r>
            <a:r>
              <a:rPr lang="en-US" b="1" dirty="0"/>
              <a:t>Role interface </a:t>
            </a:r>
            <a:r>
              <a:rPr lang="en-US" dirty="0"/>
              <a:t>is a solution to that.</a:t>
            </a:r>
          </a:p>
          <a:p>
            <a:pPr lvl="1"/>
            <a:r>
              <a:rPr lang="en-US" dirty="0"/>
              <a:t>Only accessor methods,</a:t>
            </a:r>
            <a:br>
              <a:rPr lang="en-US" dirty="0"/>
            </a:br>
            <a:r>
              <a:rPr lang="en-US" dirty="0"/>
              <a:t>no mutator methods…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(Analogy:</a:t>
            </a:r>
          </a:p>
          <a:p>
            <a:pPr lvl="2"/>
            <a:r>
              <a:rPr lang="en-US" dirty="0"/>
              <a:t>Façade = Game</a:t>
            </a:r>
          </a:p>
          <a:p>
            <a:pPr lvl="2"/>
            <a:r>
              <a:rPr lang="en-US" dirty="0"/>
              <a:t>Point = Card)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78130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5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internal classes inside the Façade of course needs to mutate the state of these (</a:t>
            </a:r>
            <a:r>
              <a:rPr lang="en-US" dirty="0" err="1"/>
              <a:t>x,y</a:t>
            </a:r>
            <a:r>
              <a:rPr lang="en-US" dirty="0"/>
              <a:t>) points.</a:t>
            </a:r>
          </a:p>
          <a:p>
            <a:r>
              <a:rPr lang="en-US" dirty="0"/>
              <a:t>Let us say that one class needs to translate (</a:t>
            </a:r>
            <a:r>
              <a:rPr lang="en-US" dirty="0" err="1"/>
              <a:t>dx,dy</a:t>
            </a:r>
            <a:r>
              <a:rPr lang="en-US" dirty="0"/>
              <a:t>) points</a:t>
            </a:r>
          </a:p>
          <a:p>
            <a:r>
              <a:rPr lang="en-US" b="1" dirty="0"/>
              <a:t>Private Interface</a:t>
            </a:r>
            <a:r>
              <a:rPr lang="en-US" b="1" i="1" dirty="0"/>
              <a:t> </a:t>
            </a:r>
            <a:r>
              <a:rPr lang="en-US" dirty="0"/>
              <a:t>is a solution to that</a:t>
            </a:r>
            <a:endParaRPr lang="da-DK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28" y="2803570"/>
            <a:ext cx="48291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9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internal, implementing, class of course implements both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is, if you use ‘</a:t>
            </a:r>
            <a:r>
              <a:rPr lang="en-US" dirty="0" err="1"/>
              <a:t>getPoint</a:t>
            </a:r>
            <a:r>
              <a:rPr lang="en-US" dirty="0"/>
              <a:t>()’ from the outside you only get access to ‘</a:t>
            </a:r>
            <a:r>
              <a:rPr lang="en-US" dirty="0" err="1"/>
              <a:t>getX</a:t>
            </a:r>
            <a:r>
              <a:rPr lang="en-US" dirty="0"/>
              <a:t>()’ and ‘</a:t>
            </a:r>
            <a:r>
              <a:rPr lang="en-US" dirty="0" err="1"/>
              <a:t>getY</a:t>
            </a:r>
            <a:r>
              <a:rPr lang="en-US" dirty="0"/>
              <a:t>()’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61825"/>
            <a:ext cx="60769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an internal </a:t>
            </a:r>
            <a:r>
              <a:rPr lang="en-US" dirty="0" err="1"/>
              <a:t>PointStrategy</a:t>
            </a:r>
            <a:r>
              <a:rPr lang="en-US" dirty="0"/>
              <a:t> can translate points like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can be called internally like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62100"/>
            <a:ext cx="4914900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84521"/>
            <a:ext cx="33813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a </a:t>
            </a:r>
            <a:r>
              <a:rPr lang="en-US" dirty="0" err="1"/>
              <a:t>PointStrategy</a:t>
            </a:r>
            <a:r>
              <a:rPr lang="en-US" dirty="0"/>
              <a:t> cannot access (</a:t>
            </a:r>
            <a:r>
              <a:rPr lang="en-US" dirty="0" err="1"/>
              <a:t>x,y</a:t>
            </a:r>
            <a:r>
              <a:rPr lang="en-US" dirty="0"/>
              <a:t>)…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of course it is often the case, that we need just that.</a:t>
            </a:r>
          </a:p>
          <a:p>
            <a:endParaRPr lang="en-US" dirty="0"/>
          </a:p>
          <a:p>
            <a:r>
              <a:rPr lang="en-US" i="1" dirty="0"/>
              <a:t>Exercise: How do we solve that?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62100"/>
            <a:ext cx="3657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59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Fine-grained solution: </a:t>
            </a:r>
            <a:r>
              <a:rPr lang="en-US" b="1" dirty="0"/>
              <a:t>Missing accessor methods</a:t>
            </a:r>
          </a:p>
          <a:p>
            <a:pPr lvl="1"/>
            <a:r>
              <a:rPr lang="en-US" dirty="0"/>
              <a:t>Just add those methods that are missing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</a:t>
            </a:r>
          </a:p>
          <a:p>
            <a:pPr lvl="1"/>
            <a:r>
              <a:rPr lang="en-US" dirty="0"/>
              <a:t>Can select just the right set of accessors </a:t>
            </a:r>
          </a:p>
          <a:p>
            <a:pPr lvl="2"/>
            <a:r>
              <a:rPr lang="en-US" dirty="0"/>
              <a:t>(here it is both of them, but if read-only had 20, we may just pick the two we need).</a:t>
            </a:r>
          </a:p>
          <a:p>
            <a:r>
              <a:rPr lang="en-US" dirty="0"/>
              <a:t>Con</a:t>
            </a:r>
          </a:p>
          <a:p>
            <a:pPr lvl="1"/>
            <a:r>
              <a:rPr lang="en-US" dirty="0"/>
              <a:t>Same methods are now present in two interfaces</a:t>
            </a:r>
          </a:p>
          <a:p>
            <a:pPr lvl="1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66900"/>
            <a:ext cx="36861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61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Uhum</a:t>
            </a:r>
            <a:r>
              <a:rPr lang="en-US" dirty="0"/>
              <a:t> – how does that work in Java?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StandardPoint</a:t>
            </a:r>
            <a:r>
              <a:rPr lang="en-US" dirty="0"/>
              <a:t> must now implement ‘</a:t>
            </a:r>
            <a:r>
              <a:rPr lang="en-US" dirty="0" err="1"/>
              <a:t>getX</a:t>
            </a:r>
            <a:r>
              <a:rPr lang="en-US" dirty="0"/>
              <a:t>()’ twice or???</a:t>
            </a:r>
          </a:p>
          <a:p>
            <a:endParaRPr lang="en-US" dirty="0"/>
          </a:p>
          <a:p>
            <a:r>
              <a:rPr lang="en-US" dirty="0"/>
              <a:t>Exercise: What happens?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606717"/>
            <a:ext cx="36861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46972"/>
            <a:ext cx="2352675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852173"/>
            <a:ext cx="60293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 approach: </a:t>
            </a:r>
            <a:r>
              <a:rPr lang="en-US" b="1" dirty="0"/>
              <a:t>Extend existing interface</a:t>
            </a:r>
          </a:p>
          <a:p>
            <a:pPr lvl="1"/>
            <a:r>
              <a:rPr lang="en-US" dirty="0"/>
              <a:t>Just implement both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</a:t>
            </a:r>
          </a:p>
          <a:p>
            <a:pPr lvl="1"/>
            <a:r>
              <a:rPr lang="en-US" dirty="0"/>
              <a:t>Less typing</a:t>
            </a:r>
          </a:p>
          <a:p>
            <a:pPr lvl="1"/>
            <a:r>
              <a:rPr lang="en-US" b="1" i="1" dirty="0"/>
              <a:t>You can actually Program to an Interface in the façade </a:t>
            </a:r>
            <a:r>
              <a:rPr lang="en-US" b="1" i="1" dirty="0" err="1"/>
              <a:t>impl</a:t>
            </a:r>
            <a:r>
              <a:rPr lang="en-US" b="1" i="1" dirty="0"/>
              <a:t>!</a:t>
            </a:r>
          </a:p>
          <a:p>
            <a:endParaRPr lang="en-US" dirty="0"/>
          </a:p>
          <a:p>
            <a:r>
              <a:rPr lang="en-US" dirty="0"/>
              <a:t>Con</a:t>
            </a:r>
          </a:p>
          <a:p>
            <a:pPr lvl="1"/>
            <a:r>
              <a:rPr lang="en-US" dirty="0"/>
              <a:t>You get all methods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86" y="1943100"/>
            <a:ext cx="4800600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939" y="3905251"/>
            <a:ext cx="3952875" cy="9048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53953" y="4076700"/>
            <a:ext cx="3027847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0" name="Rounded Rectangle 9"/>
          <p:cNvSpPr/>
          <p:nvPr/>
        </p:nvSpPr>
        <p:spPr>
          <a:xfrm>
            <a:off x="4038600" y="4113447"/>
            <a:ext cx="2057400" cy="228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TranslatablePoint</a:t>
            </a:r>
            <a:endParaRPr lang="da-DK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D23481-7BFB-1D73-3862-C36406B802C4}"/>
              </a:ext>
            </a:extLst>
          </p:cNvPr>
          <p:cNvSpPr/>
          <p:nvPr/>
        </p:nvSpPr>
        <p:spPr>
          <a:xfrm>
            <a:off x="5029200" y="1943100"/>
            <a:ext cx="1556886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9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Note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</a:t>
            </a:r>
            <a:r>
              <a:rPr lang="en-US" i="1" dirty="0"/>
              <a:t>read-only</a:t>
            </a:r>
            <a:r>
              <a:rPr lang="en-US" dirty="0"/>
              <a:t> role interfaces for Card and Hero in </a:t>
            </a:r>
            <a:r>
              <a:rPr lang="en-US" dirty="0" err="1"/>
              <a:t>HotStone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Game’s implementation and strategies need to manipulate them…</a:t>
            </a:r>
          </a:p>
          <a:p>
            <a:pPr lvl="1"/>
            <a:r>
              <a:rPr lang="en-US" i="1" dirty="0"/>
              <a:t>Use private interfaces for that </a:t>
            </a:r>
            <a:r>
              <a:rPr lang="en-US" i="1" dirty="0">
                <a:sym typeface="Wingdings" panose="05000000000000000000" pitchFamily="2" charset="2"/>
              </a:rPr>
              <a:t>!</a:t>
            </a: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Strategies needs special mutations of Game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Use private interface(s) for that !</a:t>
            </a:r>
          </a:p>
          <a:p>
            <a:pPr lvl="1"/>
            <a:endParaRPr lang="en-US" b="1" i="1" dirty="0">
              <a:sym typeface="Wingdings" panose="05000000000000000000" pitchFamily="2" charset="2"/>
            </a:endParaRPr>
          </a:p>
          <a:p>
            <a:r>
              <a:rPr lang="en-US" b="1" i="1" dirty="0">
                <a:sym typeface="Wingdings" panose="05000000000000000000" pitchFamily="2" charset="2"/>
              </a:rPr>
              <a:t>Now you ‘program to an interface’</a:t>
            </a:r>
            <a:r>
              <a:rPr lang="en-US" dirty="0">
                <a:sym typeface="Wingdings" panose="05000000000000000000" pitchFamily="2" charset="2"/>
              </a:rPr>
              <a:t>, and avoid hard coupling to, say, </a:t>
            </a:r>
            <a:r>
              <a:rPr lang="en-US" dirty="0" err="1">
                <a:sym typeface="Wingdings" panose="05000000000000000000" pitchFamily="2" charset="2"/>
              </a:rPr>
              <a:t>StandardGame</a:t>
            </a:r>
            <a:r>
              <a:rPr lang="en-US" dirty="0">
                <a:sym typeface="Wingdings" panose="05000000000000000000" pitchFamily="2" charset="2"/>
              </a:rPr>
              <a:t> etc.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1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1017-F397-DA37-9B26-3E83ABEF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F433-F601-35F6-AB9F-0BB94E569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</a:t>
            </a:r>
            <a:r>
              <a:rPr lang="en-US" dirty="0" err="1"/>
              <a:t>iff</a:t>
            </a:r>
            <a:r>
              <a:rPr lang="en-US" dirty="0"/>
              <a:t> you use the ‘extending existing interface’</a:t>
            </a:r>
          </a:p>
          <a:p>
            <a:pPr lvl="1"/>
            <a:r>
              <a:rPr lang="en-US" dirty="0"/>
              <a:t>interface </a:t>
            </a:r>
            <a:r>
              <a:rPr lang="en-US" dirty="0" err="1"/>
              <a:t>MutableGame</a:t>
            </a:r>
            <a:r>
              <a:rPr lang="en-US" dirty="0"/>
              <a:t> implements Game {  (mutators here) }</a:t>
            </a:r>
          </a:p>
          <a:p>
            <a:r>
              <a:rPr lang="en-US" dirty="0"/>
              <a:t>… you can now </a:t>
            </a:r>
            <a:r>
              <a:rPr lang="en-US" i="1" dirty="0"/>
              <a:t>remove</a:t>
            </a:r>
            <a:r>
              <a:rPr lang="en-US" dirty="0"/>
              <a:t> most casts </a:t>
            </a:r>
            <a:r>
              <a:rPr lang="en-US"/>
              <a:t>and </a:t>
            </a:r>
            <a:r>
              <a:rPr lang="en-US" i="1"/>
              <a:t>hard </a:t>
            </a:r>
            <a:r>
              <a:rPr lang="en-US" i="1" dirty="0"/>
              <a:t>couplings</a:t>
            </a:r>
            <a:r>
              <a:rPr lang="en-US" dirty="0"/>
              <a:t> to your </a:t>
            </a:r>
            <a:r>
              <a:rPr lang="en-US" dirty="0" err="1"/>
              <a:t>StandardGame</a:t>
            </a:r>
            <a:r>
              <a:rPr lang="en-US" dirty="0"/>
              <a:t>/</a:t>
            </a:r>
            <a:r>
              <a:rPr lang="en-US" dirty="0" err="1"/>
              <a:t>StandardCard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Map&lt;Player, List&lt;</a:t>
            </a:r>
            <a:r>
              <a:rPr lang="en-US" b="1" dirty="0" err="1"/>
              <a:t>MutableCard</a:t>
            </a:r>
            <a:r>
              <a:rPr lang="en-US" dirty="0"/>
              <a:t>&gt;&gt; </a:t>
            </a:r>
            <a:r>
              <a:rPr lang="en-US" dirty="0" err="1"/>
              <a:t>handMap</a:t>
            </a:r>
            <a:r>
              <a:rPr lang="en-US" dirty="0"/>
              <a:t> = …</a:t>
            </a:r>
          </a:p>
          <a:p>
            <a:pPr lvl="1"/>
            <a:r>
              <a:rPr lang="en-US" dirty="0"/>
              <a:t>Interface </a:t>
            </a:r>
            <a:r>
              <a:rPr lang="en-US" dirty="0" err="1"/>
              <a:t>HeroPowerStrategy</a:t>
            </a:r>
            <a:r>
              <a:rPr lang="en-US" dirty="0"/>
              <a:t> {</a:t>
            </a:r>
          </a:p>
          <a:p>
            <a:pPr lvl="1"/>
            <a:r>
              <a:rPr lang="en-US" dirty="0"/>
              <a:t>  public void </a:t>
            </a:r>
            <a:r>
              <a:rPr lang="en-US" dirty="0" err="1"/>
              <a:t>usePower</a:t>
            </a:r>
            <a:r>
              <a:rPr lang="en-US" dirty="0"/>
              <a:t>(</a:t>
            </a:r>
            <a:r>
              <a:rPr lang="en-US" b="1" dirty="0" err="1"/>
              <a:t>MutableGame</a:t>
            </a:r>
            <a:r>
              <a:rPr lang="en-US" dirty="0"/>
              <a:t> game);</a:t>
            </a:r>
          </a:p>
          <a:p>
            <a:pPr lvl="1"/>
            <a:r>
              <a:rPr lang="en-US" dirty="0"/>
              <a:t>}</a:t>
            </a:r>
          </a:p>
          <a:p>
            <a:r>
              <a:rPr lang="en-US" dirty="0"/>
              <a:t>… and still have the full flexibility of providing any concrete class that implements </a:t>
            </a:r>
            <a:r>
              <a:rPr lang="en-US" dirty="0" err="1"/>
              <a:t>MutableX</a:t>
            </a:r>
            <a:r>
              <a:rPr lang="en-US" dirty="0"/>
              <a:t> in your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72C0C-8D5E-A642-8E19-6ACA908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00D4-A3DC-CCCD-1E8E-BD25DFB9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5D33-4D55-3C4A-E350-2B67EB06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2605-941B-7F1C-5DA5-ED8F5592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7F99-C0D9-A304-5686-3F24F11A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Roles are ‘played’/’fulfilled’ by persons</a:t>
            </a:r>
          </a:p>
          <a:p>
            <a:pPr lvl="1"/>
            <a:r>
              <a:rPr lang="en-US" dirty="0"/>
              <a:t>The one that ‘does the function / fulfill the responsibilities’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James Bond is played by Sean Connery in this movie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SWEA censor today is Clemens Klokmose</a:t>
            </a:r>
          </a:p>
          <a:p>
            <a:pPr lvl="1"/>
            <a:r>
              <a:rPr lang="en-US" dirty="0"/>
              <a:t>The physician on duty on the ward today is Jens Madsen</a:t>
            </a:r>
          </a:p>
          <a:p>
            <a:pPr lvl="1"/>
            <a:r>
              <a:rPr lang="en-US" dirty="0"/>
              <a:t>The host on the news broadcast today is …</a:t>
            </a:r>
          </a:p>
          <a:p>
            <a:pPr lvl="1"/>
            <a:endParaRPr lang="en-US" dirty="0"/>
          </a:p>
          <a:p>
            <a:r>
              <a:rPr lang="en-US" b="1" dirty="0"/>
              <a:t>A role can be played by many different persons</a:t>
            </a:r>
          </a:p>
          <a:p>
            <a:pPr lvl="1"/>
            <a:r>
              <a:rPr lang="en-US" dirty="0"/>
              <a:t>Of course, if they are trained and skilled to fulfill the role…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8C95-FCDE-29A5-E9D5-24414E22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CC70F-749C-19FC-CA76-5C0BE25D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57080-BD59-EC10-6BBB-B48E5AF1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FFA3-74BF-9129-709B-90D412C0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812A-9D74-DF6B-A813-F77084EF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ym typeface="Wingdings" panose="05000000000000000000" pitchFamily="2" charset="2"/>
              </a:rPr>
              <a:t>A person can play many different roles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My roles: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Teacher, researcher, husband, father, taxpayer, colleague, friend, …</a:t>
            </a:r>
          </a:p>
          <a:p>
            <a:r>
              <a:rPr lang="en-US" dirty="0"/>
              <a:t>But </a:t>
            </a:r>
            <a:r>
              <a:rPr lang="en-US" i="1" dirty="0"/>
              <a:t>they are only accessible for a given audience</a:t>
            </a:r>
            <a:endParaRPr lang="en-US" dirty="0"/>
          </a:p>
          <a:p>
            <a:pPr lvl="1"/>
            <a:r>
              <a:rPr lang="en-US" dirty="0"/>
              <a:t>I am a father and a teacher. Each with responsibilities…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not all have access to all my roles, of course</a:t>
            </a:r>
          </a:p>
          <a:p>
            <a:pPr lvl="2"/>
            <a:r>
              <a:rPr lang="en-US" dirty="0"/>
              <a:t>Student: “Could you explain the ‘Role’ concept in programming?”</a:t>
            </a:r>
          </a:p>
          <a:p>
            <a:pPr lvl="3"/>
            <a:r>
              <a:rPr lang="en-US" dirty="0"/>
              <a:t>Yes, I will do that. That responsibility belongs to the Teacher role.</a:t>
            </a:r>
          </a:p>
          <a:p>
            <a:pPr lvl="2"/>
            <a:r>
              <a:rPr lang="en-US" dirty="0"/>
              <a:t>Student: “Please, Henrik, can you fix my flat bike tire?”</a:t>
            </a:r>
          </a:p>
          <a:p>
            <a:pPr lvl="3"/>
            <a:r>
              <a:rPr lang="en-US" b="1" dirty="0"/>
              <a:t>No, I will not! That responsibility belongs to the Father role</a:t>
            </a:r>
          </a:p>
          <a:p>
            <a:pPr lvl="2"/>
            <a:r>
              <a:rPr lang="en-US" dirty="0"/>
              <a:t>Child: “Can you fix my flat bike tire?”</a:t>
            </a:r>
          </a:p>
          <a:p>
            <a:pPr lvl="3"/>
            <a:r>
              <a:rPr lang="en-US" dirty="0"/>
              <a:t>Hm </a:t>
            </a:r>
            <a:r>
              <a:rPr lang="en-US" dirty="0" err="1"/>
              <a:t>hm</a:t>
            </a:r>
            <a:r>
              <a:rPr lang="en-US" dirty="0"/>
              <a:t>, ok, but I am going to teach you to do it yourself…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E911-A73F-5C9C-0476-11F55872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82CF-C1E7-3E61-A403-2B5B1386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759-1CC8-E1DD-B6F7-491D57B2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BB09-AFA8-FFDA-62CE-237BD677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define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40E6-131E-B91C-066A-21CE6B4C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– depending on the </a:t>
            </a:r>
            <a:r>
              <a:rPr lang="en-US" i="1" dirty="0"/>
              <a:t>role of the requester</a:t>
            </a:r>
            <a:r>
              <a:rPr lang="en-US" dirty="0"/>
              <a:t> some requests are allowed and some are not</a:t>
            </a:r>
          </a:p>
          <a:p>
            <a:pPr lvl="1"/>
            <a:r>
              <a:rPr lang="en-US" dirty="0"/>
              <a:t>Only persons in ‘my children role’ interact with my father interface</a:t>
            </a:r>
          </a:p>
          <a:p>
            <a:pPr lvl="2"/>
            <a:r>
              <a:rPr lang="en-US" dirty="0"/>
              <a:t>Example: </a:t>
            </a:r>
            <a:r>
              <a:rPr lang="en-US" i="1" dirty="0"/>
              <a:t>fix flat tire	responsibility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Only Danish Tax may interact with my taxpayer interface</a:t>
            </a:r>
          </a:p>
          <a:p>
            <a:pPr lvl="2"/>
            <a:r>
              <a:rPr lang="en-US" dirty="0"/>
              <a:t>Example: </a:t>
            </a:r>
            <a:r>
              <a:rPr lang="en-US" i="1" dirty="0"/>
              <a:t>provide yearly earning 	responsibility</a:t>
            </a:r>
          </a:p>
          <a:p>
            <a:pPr lvl="2"/>
            <a:endParaRPr lang="en-US" i="1" dirty="0"/>
          </a:p>
          <a:p>
            <a:pPr lvl="1"/>
            <a:r>
              <a:rPr lang="en-US" dirty="0"/>
              <a:t>Only the person in ‘my wife role’ interact with my husband interface</a:t>
            </a:r>
          </a:p>
          <a:p>
            <a:pPr lvl="2"/>
            <a:r>
              <a:rPr lang="en-US" dirty="0"/>
              <a:t>No examples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18D0A-8F2C-E592-940D-169E8914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1EEF3-7CE3-B71C-F944-5DFF0D23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F34DF-15DA-E9A6-5819-58648AA9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0BA0-3E63-585B-745A-2FC72058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599E-DFC6-582F-2065-1C424B85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– Person	is a </a:t>
            </a:r>
            <a:r>
              <a:rPr lang="en-US" i="1" dirty="0"/>
              <a:t>many-to-many</a:t>
            </a:r>
            <a:r>
              <a:rPr lang="en-US" dirty="0"/>
              <a:t> relation</a:t>
            </a:r>
          </a:p>
          <a:p>
            <a:pPr lvl="1"/>
            <a:r>
              <a:rPr lang="en-US" dirty="0"/>
              <a:t>One role			played by many persons</a:t>
            </a:r>
          </a:p>
          <a:p>
            <a:pPr lvl="2"/>
            <a:r>
              <a:rPr lang="en-US" dirty="0"/>
              <a:t>But the person needs to fulfill the requirements/training to play role</a:t>
            </a:r>
          </a:p>
          <a:p>
            <a:pPr lvl="1"/>
            <a:r>
              <a:rPr lang="en-US" dirty="0"/>
              <a:t>One Person		plays many roles</a:t>
            </a:r>
          </a:p>
          <a:p>
            <a:pPr lvl="2"/>
            <a:r>
              <a:rPr lang="en-US" dirty="0"/>
              <a:t>But access to a given role, requires a specific role by the audience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A5E9C-0EA6-30D8-8454-BAE31B80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FD3E-2305-60BB-09FC-36A7CA1E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83D7-66D0-3927-DB16-F03D5577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C31710-924A-1398-1B6A-8FEA6BAF99A4}"/>
              </a:ext>
            </a:extLst>
          </p:cNvPr>
          <p:cNvSpPr/>
          <p:nvPr/>
        </p:nvSpPr>
        <p:spPr>
          <a:xfrm>
            <a:off x="609600" y="3162300"/>
            <a:ext cx="2514600" cy="1447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E9B4A7-ED06-6F65-6BDD-F2323CF0E089}"/>
              </a:ext>
            </a:extLst>
          </p:cNvPr>
          <p:cNvSpPr/>
          <p:nvPr/>
        </p:nvSpPr>
        <p:spPr>
          <a:xfrm>
            <a:off x="6019800" y="3162300"/>
            <a:ext cx="2514600" cy="1447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888789-8009-07B0-82FA-4D251699BFB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24200" y="3886200"/>
            <a:ext cx="2895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0E4F4D-08BD-6704-A396-9D54D3B28046}"/>
              </a:ext>
            </a:extLst>
          </p:cNvPr>
          <p:cNvSpPr txBox="1"/>
          <p:nvPr/>
        </p:nvSpPr>
        <p:spPr>
          <a:xfrm>
            <a:off x="3124200" y="356526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AEC63-2930-E299-7186-98E17118EFDA}"/>
              </a:ext>
            </a:extLst>
          </p:cNvPr>
          <p:cNvSpPr txBox="1"/>
          <p:nvPr/>
        </p:nvSpPr>
        <p:spPr>
          <a:xfrm>
            <a:off x="5638800" y="35515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899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2D98-3BDC-E443-8467-7BCB6AF60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Relating to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F95BD-5EB9-BFC2-349A-F9C046E3E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607E2-1B1E-B506-78A5-2C1646A9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1444-FCB1-D72B-1736-697F513A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0D24-F799-9779-EF00-B84792F30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</a:t>
            </a:r>
            <a:r>
              <a:rPr lang="en-US" i="1" dirty="0"/>
              <a:t>interface</a:t>
            </a:r>
            <a:r>
              <a:rPr lang="en-US" dirty="0"/>
              <a:t> in our OO language to express a </a:t>
            </a:r>
            <a:r>
              <a:rPr lang="en-US" i="1" dirty="0"/>
              <a:t>role</a:t>
            </a:r>
          </a:p>
          <a:p>
            <a:pPr lvl="1"/>
            <a:r>
              <a:rPr lang="en-US" i="1" dirty="0"/>
              <a:t>interface Game</a:t>
            </a:r>
          </a:p>
          <a:p>
            <a:pPr lvl="2"/>
            <a:r>
              <a:rPr lang="en-US" dirty="0"/>
              <a:t>Express the responsibilities of our </a:t>
            </a:r>
            <a:r>
              <a:rPr lang="en-US" dirty="0" err="1"/>
              <a:t>HotStone</a:t>
            </a:r>
            <a:r>
              <a:rPr lang="en-US" dirty="0"/>
              <a:t> game</a:t>
            </a:r>
          </a:p>
          <a:p>
            <a:pPr lvl="3"/>
            <a:r>
              <a:rPr lang="en-US" dirty="0"/>
              <a:t>Allow clients to inspect game state, play a card, attack a hero, etc.</a:t>
            </a:r>
          </a:p>
          <a:p>
            <a:pPr lvl="1"/>
            <a:r>
              <a:rPr lang="en-US" i="1" dirty="0"/>
              <a:t>Interface Card</a:t>
            </a:r>
            <a:endParaRPr lang="en-US" dirty="0"/>
          </a:p>
          <a:p>
            <a:pPr lvl="2"/>
            <a:r>
              <a:rPr lang="en-US" dirty="0"/>
              <a:t>Express the responsibilities of a </a:t>
            </a:r>
            <a:r>
              <a:rPr lang="en-US" dirty="0" err="1"/>
              <a:t>HotStone</a:t>
            </a:r>
            <a:r>
              <a:rPr lang="en-US" dirty="0"/>
              <a:t> card</a:t>
            </a:r>
          </a:p>
          <a:p>
            <a:pPr lvl="3"/>
            <a:r>
              <a:rPr lang="en-US" dirty="0"/>
              <a:t>Store mana cost, health, etc. Allow clients to get those values.</a:t>
            </a:r>
          </a:p>
          <a:p>
            <a:pPr lvl="1"/>
            <a:r>
              <a:rPr lang="en-US" i="1" dirty="0"/>
              <a:t>Interface </a:t>
            </a:r>
            <a:r>
              <a:rPr lang="en-US" i="1" dirty="0" err="1"/>
              <a:t>RateStrategy</a:t>
            </a:r>
            <a:endParaRPr lang="en-US" i="1" dirty="0"/>
          </a:p>
          <a:p>
            <a:pPr lvl="2"/>
            <a:r>
              <a:rPr lang="en-US" dirty="0"/>
              <a:t>Express the responsibility to compute parking time based upon a given amount of money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8803-2C57-F319-0FF2-A463942D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6A86-7845-7EF9-5032-A523F0E7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A548-0D8B-7B90-1408-D2F794F1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3C74B-08F4-4428-4BF6-09320115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14" y="4381500"/>
            <a:ext cx="7359986" cy="7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6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4161DC-DFF7-75B6-C8F9-AAE11D0E89CE}"/>
              </a:ext>
            </a:extLst>
          </p:cNvPr>
          <p:cNvSpPr/>
          <p:nvPr/>
        </p:nvSpPr>
        <p:spPr>
          <a:xfrm>
            <a:off x="228600" y="3619500"/>
            <a:ext cx="8458200" cy="457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1FFA3-74BF-9129-709B-90D412C0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812A-9D74-DF6B-A813-F77084EF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implement/”play” these roles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StandardGame</a:t>
            </a:r>
            <a:r>
              <a:rPr lang="en-US" dirty="0"/>
              <a:t> implements Game { … }</a:t>
            </a:r>
          </a:p>
          <a:p>
            <a:pPr lvl="1"/>
            <a:r>
              <a:rPr lang="en-US" dirty="0"/>
              <a:t>Game </a:t>
            </a:r>
            <a:r>
              <a:rPr lang="en-US" dirty="0" err="1"/>
              <a:t>game</a:t>
            </a:r>
            <a:r>
              <a:rPr lang="en-US" dirty="0"/>
              <a:t> = new </a:t>
            </a:r>
            <a:r>
              <a:rPr lang="en-US" dirty="0" err="1"/>
              <a:t>StandardGame</a:t>
            </a:r>
            <a:r>
              <a:rPr lang="en-US" dirty="0"/>
              <a:t>(….);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Now we know that ‘game’ object can </a:t>
            </a:r>
            <a:r>
              <a:rPr lang="en-US" i="1" dirty="0"/>
              <a:t>act</a:t>
            </a:r>
            <a:r>
              <a:rPr lang="en-US" dirty="0"/>
              <a:t> as defined by the role ‘Game’</a:t>
            </a:r>
          </a:p>
          <a:p>
            <a:endParaRPr lang="en-US" i="1" dirty="0"/>
          </a:p>
          <a:p>
            <a:r>
              <a:rPr lang="en-US" i="1" dirty="0"/>
              <a:t>A role can be played by many different objects</a:t>
            </a:r>
          </a:p>
          <a:p>
            <a:pPr lvl="1"/>
            <a:r>
              <a:rPr lang="en-US" dirty="0"/>
              <a:t>‘Game’ is currently implemented by about 90 SWEA groups!</a:t>
            </a:r>
          </a:p>
          <a:p>
            <a:pPr lvl="2"/>
            <a:r>
              <a:rPr lang="en-US" dirty="0"/>
              <a:t>All different (except if a group cheats </a:t>
            </a:r>
            <a:r>
              <a:rPr lang="en-US" dirty="0">
                <a:sym typeface="Wingdings" panose="05000000000000000000" pitchFamily="2" charset="2"/>
              </a:rPr>
              <a:t>)!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And AU GitLab probably have &gt; 500 implementations of Game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E911-A73F-5C9C-0476-11F55872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82CF-C1E7-3E61-A403-2B5B1386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759-1CC8-E1DD-B6F7-491D57B2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1752</Words>
  <Application>Microsoft Office PowerPoint</Application>
  <PresentationFormat>On-screen Show (16:10)</PresentationFormat>
  <Paragraphs>332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Software Engineering and Architecture</vt:lpstr>
      <vt:lpstr>Roles…</vt:lpstr>
      <vt:lpstr>Role-Person</vt:lpstr>
      <vt:lpstr>Role-Person</vt:lpstr>
      <vt:lpstr>Roles define Access</vt:lpstr>
      <vt:lpstr>Bottomline</vt:lpstr>
      <vt:lpstr>Relating to Software</vt:lpstr>
      <vt:lpstr>Roles…</vt:lpstr>
      <vt:lpstr>Role-Object</vt:lpstr>
      <vt:lpstr>Role-Object</vt:lpstr>
      <vt:lpstr>Game Roles</vt:lpstr>
      <vt:lpstr>Game Roles</vt:lpstr>
      <vt:lpstr>And Actually…</vt:lpstr>
      <vt:lpstr>ISP</vt:lpstr>
      <vt:lpstr>Fine-grained Roles</vt:lpstr>
      <vt:lpstr>So – Our Game Can</vt:lpstr>
      <vt:lpstr>Another Example</vt:lpstr>
      <vt:lpstr>Example</vt:lpstr>
      <vt:lpstr>Private Interface</vt:lpstr>
      <vt:lpstr>Example</vt:lpstr>
      <vt:lpstr>Example</vt:lpstr>
      <vt:lpstr>Example</vt:lpstr>
      <vt:lpstr>Example</vt:lpstr>
      <vt:lpstr>Example</vt:lpstr>
      <vt:lpstr>Solution 1:</vt:lpstr>
      <vt:lpstr>Ups?</vt:lpstr>
      <vt:lpstr>Solution 2:</vt:lpstr>
      <vt:lpstr>Mandatory Note</vt:lpstr>
      <vt:lpstr>Mandatory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117</cp:revision>
  <dcterms:created xsi:type="dcterms:W3CDTF">2006-08-16T00:00:00Z</dcterms:created>
  <dcterms:modified xsi:type="dcterms:W3CDTF">2025-09-29T08:15:28Z</dcterms:modified>
</cp:coreProperties>
</file>