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84" r:id="rId3"/>
    <p:sldId id="318" r:id="rId4"/>
    <p:sldId id="319" r:id="rId5"/>
    <p:sldId id="32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321" r:id="rId20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89327" autoAdjust="0"/>
  </p:normalViewPr>
  <p:slideViewPr>
    <p:cSldViewPr>
      <p:cViewPr varScale="1">
        <p:scale>
          <a:sx n="81" d="100"/>
          <a:sy n="81" d="100"/>
        </p:scale>
        <p:origin x="84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27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noProof="0" dirty="0">
                <a:latin typeface="Arial" charset="0"/>
                <a:cs typeface="Arial" charset="0"/>
              </a:rPr>
              <a:t>Software Engineering</a:t>
            </a:r>
            <a:br>
              <a:rPr lang="en-US" altLang="en-US" noProof="0" dirty="0">
                <a:latin typeface="Arial" charset="0"/>
                <a:cs typeface="Arial" charset="0"/>
              </a:rPr>
            </a:br>
            <a:r>
              <a:rPr lang="en-US" altLang="en-US" noProof="0" dirty="0">
                <a:latin typeface="Arial" charset="0"/>
                <a:cs typeface="Arial" charset="0"/>
              </a:rPr>
              <a:t>and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Interface Segregation Principle</a:t>
            </a:r>
          </a:p>
          <a:p>
            <a:pPr>
              <a:defRPr/>
            </a:pPr>
            <a:r>
              <a:rPr lang="en-US" noProof="0" dirty="0"/>
              <a:t>Role and </a:t>
            </a:r>
            <a:r>
              <a:rPr lang="en-US" noProof="0"/>
              <a:t>Private Interfaces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system/framework/</a:t>
            </a:r>
            <a:r>
              <a:rPr lang="en-US" b="1" dirty="0"/>
              <a:t>Façade</a:t>
            </a:r>
            <a:r>
              <a:rPr lang="en-US" b="1" i="1" dirty="0"/>
              <a:t> </a:t>
            </a:r>
            <a:r>
              <a:rPr lang="en-US" dirty="0"/>
              <a:t>which presents (</a:t>
            </a:r>
            <a:r>
              <a:rPr lang="en-US" dirty="0" err="1"/>
              <a:t>x,y</a:t>
            </a:r>
            <a:r>
              <a:rPr lang="en-US" dirty="0"/>
              <a:t>) points to outside code, but that outside code must </a:t>
            </a:r>
            <a:r>
              <a:rPr lang="en-US" i="1" dirty="0"/>
              <a:t>never modify the (</a:t>
            </a:r>
            <a:r>
              <a:rPr lang="en-US" i="1" dirty="0" err="1"/>
              <a:t>x,y</a:t>
            </a:r>
            <a:r>
              <a:rPr lang="en-US" i="1" dirty="0"/>
              <a:t>) values!</a:t>
            </a:r>
            <a:endParaRPr lang="en-US" b="1" i="1" dirty="0"/>
          </a:p>
          <a:p>
            <a:r>
              <a:rPr lang="en-US" i="1" dirty="0"/>
              <a:t>Read-only </a:t>
            </a:r>
            <a:r>
              <a:rPr lang="en-US" b="1" dirty="0"/>
              <a:t>Role interface </a:t>
            </a:r>
            <a:r>
              <a:rPr lang="en-US" dirty="0"/>
              <a:t>is a solution to that.</a:t>
            </a:r>
          </a:p>
          <a:p>
            <a:pPr lvl="1"/>
            <a:r>
              <a:rPr lang="en-US" dirty="0"/>
              <a:t>Only </a:t>
            </a:r>
            <a:r>
              <a:rPr lang="en-US" dirty="0" err="1"/>
              <a:t>accessor</a:t>
            </a:r>
            <a:r>
              <a:rPr lang="en-US" dirty="0"/>
              <a:t> methods,</a:t>
            </a:r>
            <a:br>
              <a:rPr lang="en-US" dirty="0"/>
            </a:br>
            <a:r>
              <a:rPr lang="en-US" dirty="0"/>
              <a:t>no </a:t>
            </a:r>
            <a:r>
              <a:rPr lang="en-US" dirty="0" err="1"/>
              <a:t>mutator</a:t>
            </a:r>
            <a:r>
              <a:rPr lang="en-US" dirty="0"/>
              <a:t> methods…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2781300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5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internal classes inside the Façade of course needs to mutate the state of these (</a:t>
            </a:r>
            <a:r>
              <a:rPr lang="en-US" dirty="0" err="1"/>
              <a:t>x,y</a:t>
            </a:r>
            <a:r>
              <a:rPr lang="en-US" dirty="0"/>
              <a:t>) points.</a:t>
            </a:r>
          </a:p>
          <a:p>
            <a:r>
              <a:rPr lang="en-US" dirty="0"/>
              <a:t>Let us say that one class needs to translate (</a:t>
            </a:r>
            <a:r>
              <a:rPr lang="en-US" dirty="0" err="1"/>
              <a:t>dx,dy</a:t>
            </a:r>
            <a:r>
              <a:rPr lang="en-US" dirty="0"/>
              <a:t>) points</a:t>
            </a:r>
          </a:p>
          <a:p>
            <a:r>
              <a:rPr lang="en-US" b="1" dirty="0"/>
              <a:t>Private Interface</a:t>
            </a:r>
            <a:r>
              <a:rPr lang="en-US" b="1" i="1" dirty="0"/>
              <a:t> </a:t>
            </a:r>
            <a:r>
              <a:rPr lang="en-US" dirty="0"/>
              <a:t>is a solution to that</a:t>
            </a:r>
            <a:endParaRPr lang="da-DK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128" y="2803570"/>
            <a:ext cx="482917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3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the internal, implementing, class of course implements both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That is, if you use ‘</a:t>
            </a:r>
            <a:r>
              <a:rPr lang="en-US" dirty="0" err="1"/>
              <a:t>getPoint</a:t>
            </a:r>
            <a:r>
              <a:rPr lang="en-US" dirty="0"/>
              <a:t>()’ from the outside you only get access to ‘</a:t>
            </a:r>
            <a:r>
              <a:rPr lang="en-US" dirty="0" err="1"/>
              <a:t>getX</a:t>
            </a:r>
            <a:r>
              <a:rPr lang="en-US" dirty="0"/>
              <a:t>()’ and ‘</a:t>
            </a:r>
            <a:r>
              <a:rPr lang="en-US" dirty="0" err="1"/>
              <a:t>getY</a:t>
            </a:r>
            <a:r>
              <a:rPr lang="en-US" dirty="0"/>
              <a:t>()’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61825"/>
            <a:ext cx="60769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Now, an internal </a:t>
            </a:r>
            <a:r>
              <a:rPr lang="en-US" dirty="0" err="1"/>
              <a:t>PointStrategy</a:t>
            </a:r>
            <a:r>
              <a:rPr lang="en-US" dirty="0"/>
              <a:t> can translate points like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And can be called internally like</a:t>
            </a:r>
          </a:p>
          <a:p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62100"/>
            <a:ext cx="4914900" cy="1076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3284521"/>
            <a:ext cx="338137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2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a </a:t>
            </a:r>
            <a:r>
              <a:rPr lang="en-US" dirty="0" err="1"/>
              <a:t>PointStrategy</a:t>
            </a:r>
            <a:r>
              <a:rPr lang="en-US" dirty="0"/>
              <a:t> cannot access (</a:t>
            </a:r>
            <a:r>
              <a:rPr lang="en-US" dirty="0" err="1"/>
              <a:t>x,y</a:t>
            </a:r>
            <a:r>
              <a:rPr lang="en-US" dirty="0"/>
              <a:t>)…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However, of course it is often the case, that we need just that.</a:t>
            </a:r>
          </a:p>
          <a:p>
            <a:endParaRPr lang="en-US" dirty="0"/>
          </a:p>
          <a:p>
            <a:r>
              <a:rPr lang="en-US" i="1" dirty="0"/>
              <a:t>Exercise: How do we solve that?</a:t>
            </a:r>
            <a:endParaRPr lang="da-DK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62100"/>
            <a:ext cx="36576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2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1: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Fine-grained solution: </a:t>
            </a:r>
            <a:r>
              <a:rPr lang="en-US" b="1" dirty="0"/>
              <a:t>Missing accessor methods</a:t>
            </a:r>
          </a:p>
          <a:p>
            <a:pPr lvl="1"/>
            <a:r>
              <a:rPr lang="en-US" dirty="0"/>
              <a:t>Just add those methods that are missing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Pro</a:t>
            </a:r>
          </a:p>
          <a:p>
            <a:pPr lvl="1"/>
            <a:r>
              <a:rPr lang="en-US" dirty="0"/>
              <a:t>Can select just the right set of accessors </a:t>
            </a:r>
          </a:p>
          <a:p>
            <a:pPr lvl="2"/>
            <a:r>
              <a:rPr lang="en-US" dirty="0"/>
              <a:t>(here it is both of them, but if read-only had 20, we may just pick the two we need).</a:t>
            </a:r>
          </a:p>
          <a:p>
            <a:r>
              <a:rPr lang="en-US" dirty="0"/>
              <a:t>Con</a:t>
            </a:r>
          </a:p>
          <a:p>
            <a:pPr lvl="1"/>
            <a:r>
              <a:rPr lang="en-US" dirty="0"/>
              <a:t>Same methods are now present in two interfaces</a:t>
            </a:r>
          </a:p>
          <a:p>
            <a:pPr lvl="1"/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866900"/>
            <a:ext cx="368617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0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Ups?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Uhum</a:t>
            </a:r>
            <a:r>
              <a:rPr lang="en-US" dirty="0"/>
              <a:t> – how does that work in Java?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StandardPoint</a:t>
            </a:r>
            <a:r>
              <a:rPr lang="en-US" dirty="0"/>
              <a:t> must now implement ‘</a:t>
            </a:r>
            <a:r>
              <a:rPr lang="en-US" dirty="0" err="1"/>
              <a:t>getX</a:t>
            </a:r>
            <a:r>
              <a:rPr lang="en-US" dirty="0"/>
              <a:t>()’ twice or???</a:t>
            </a:r>
          </a:p>
          <a:p>
            <a:endParaRPr lang="en-US" dirty="0"/>
          </a:p>
          <a:p>
            <a:r>
              <a:rPr lang="en-US" dirty="0"/>
              <a:t>Exercise: What happens?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900" y="1606717"/>
            <a:ext cx="3686175" cy="1123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646972"/>
            <a:ext cx="2352675" cy="9429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852173"/>
            <a:ext cx="602932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60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2: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Coarse-grained approach: </a:t>
            </a:r>
            <a:r>
              <a:rPr lang="en-US" b="1" dirty="0"/>
              <a:t>Extend existing interface</a:t>
            </a:r>
          </a:p>
          <a:p>
            <a:pPr lvl="1"/>
            <a:r>
              <a:rPr lang="en-US" dirty="0"/>
              <a:t>Just implement both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Pro</a:t>
            </a:r>
          </a:p>
          <a:p>
            <a:pPr lvl="1"/>
            <a:r>
              <a:rPr lang="en-US" dirty="0"/>
              <a:t>Less typing</a:t>
            </a:r>
          </a:p>
          <a:p>
            <a:pPr lvl="1"/>
            <a:r>
              <a:rPr lang="en-US" b="1" i="1" dirty="0"/>
              <a:t>You can actually Program to an Interface in the façade </a:t>
            </a:r>
            <a:r>
              <a:rPr lang="en-US" b="1" i="1" dirty="0" err="1"/>
              <a:t>impl</a:t>
            </a:r>
            <a:r>
              <a:rPr lang="en-US" b="1" i="1" dirty="0"/>
              <a:t>!</a:t>
            </a:r>
          </a:p>
          <a:p>
            <a:endParaRPr lang="en-US" dirty="0"/>
          </a:p>
          <a:p>
            <a:r>
              <a:rPr lang="en-US" dirty="0"/>
              <a:t>Con</a:t>
            </a:r>
          </a:p>
          <a:p>
            <a:pPr lvl="1"/>
            <a:r>
              <a:rPr lang="en-US" dirty="0"/>
              <a:t>You get all methods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486" y="1943100"/>
            <a:ext cx="4800600" cy="752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939" y="3905251"/>
            <a:ext cx="3952875" cy="90487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3753953" y="4076700"/>
            <a:ext cx="3027847" cy="3048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/>
          </a:p>
        </p:txBody>
      </p:sp>
      <p:sp>
        <p:nvSpPr>
          <p:cNvPr id="10" name="Rounded Rectangle 9"/>
          <p:cNvSpPr/>
          <p:nvPr/>
        </p:nvSpPr>
        <p:spPr>
          <a:xfrm>
            <a:off x="4038600" y="4113447"/>
            <a:ext cx="2057400" cy="2286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/>
              <a:t>TranslatablePoint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613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Mandatory Note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</a:t>
            </a:r>
            <a:r>
              <a:rPr lang="en-US" i="1" dirty="0"/>
              <a:t>read-only</a:t>
            </a:r>
            <a:r>
              <a:rPr lang="en-US" dirty="0"/>
              <a:t> role interfaces for Card and Hero in </a:t>
            </a:r>
            <a:r>
              <a:rPr lang="en-US" dirty="0" err="1"/>
              <a:t>HotStone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 Game’s implementation and strategies need to manipulate them…</a:t>
            </a:r>
          </a:p>
          <a:p>
            <a:pPr lvl="1"/>
            <a:r>
              <a:rPr lang="en-US" i="1" dirty="0"/>
              <a:t>Use private interfaces for that </a:t>
            </a:r>
            <a:r>
              <a:rPr lang="en-US" i="1" dirty="0">
                <a:sym typeface="Wingdings" panose="05000000000000000000" pitchFamily="2" charset="2"/>
              </a:rPr>
              <a:t>!</a:t>
            </a:r>
          </a:p>
          <a:p>
            <a:pPr lvl="1"/>
            <a:endParaRPr lang="en-US" i="1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Strategies needs special mutations of Game</a:t>
            </a:r>
          </a:p>
          <a:p>
            <a:pPr lvl="1"/>
            <a:r>
              <a:rPr lang="en-US" i="1" dirty="0">
                <a:sym typeface="Wingdings" panose="05000000000000000000" pitchFamily="2" charset="2"/>
              </a:rPr>
              <a:t>Use private interface(s) for that !</a:t>
            </a:r>
          </a:p>
          <a:p>
            <a:pPr lvl="1"/>
            <a:endParaRPr lang="en-US" b="1" i="1" dirty="0">
              <a:sym typeface="Wingdings" panose="05000000000000000000" pitchFamily="2" charset="2"/>
            </a:endParaRPr>
          </a:p>
          <a:p>
            <a:r>
              <a:rPr lang="en-US" b="1" i="1" dirty="0">
                <a:sym typeface="Wingdings" panose="05000000000000000000" pitchFamily="2" charset="2"/>
              </a:rPr>
              <a:t>Now you ‘program to an interface’</a:t>
            </a:r>
            <a:r>
              <a:rPr lang="en-US" dirty="0">
                <a:sym typeface="Wingdings" panose="05000000000000000000" pitchFamily="2" charset="2"/>
              </a:rPr>
              <a:t>, and avoid hard coupling to, say, </a:t>
            </a:r>
            <a:r>
              <a:rPr lang="en-US" dirty="0" err="1">
                <a:sym typeface="Wingdings" panose="05000000000000000000" pitchFamily="2" charset="2"/>
              </a:rPr>
              <a:t>StandardGame</a:t>
            </a:r>
            <a:r>
              <a:rPr lang="en-US" dirty="0">
                <a:sym typeface="Wingdings" panose="05000000000000000000" pitchFamily="2" charset="2"/>
              </a:rPr>
              <a:t> etc.</a:t>
            </a:r>
            <a:endParaRPr lang="en-US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6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E1017-F397-DA37-9B26-3E83ABEF3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Mandatory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7F433-F601-35F6-AB9F-0BB94E569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 </a:t>
            </a:r>
            <a:r>
              <a:rPr lang="en-US" dirty="0" err="1"/>
              <a:t>iff</a:t>
            </a:r>
            <a:r>
              <a:rPr lang="en-US" dirty="0"/>
              <a:t> you use the ‘extending existing interface’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nterface </a:t>
            </a:r>
            <a:r>
              <a:rPr lang="en-US" dirty="0" err="1"/>
              <a:t>MutableGame</a:t>
            </a:r>
            <a:r>
              <a:rPr lang="en-US" dirty="0"/>
              <a:t> implements Game {  (mutators here) }</a:t>
            </a:r>
          </a:p>
          <a:p>
            <a:r>
              <a:rPr lang="en-US" smtClean="0"/>
              <a:t>… </a:t>
            </a:r>
            <a:r>
              <a:rPr lang="en-US" dirty="0"/>
              <a:t>you can now </a:t>
            </a:r>
            <a:r>
              <a:rPr lang="en-US" i="1" dirty="0" smtClean="0"/>
              <a:t>remove</a:t>
            </a:r>
            <a:r>
              <a:rPr lang="en-US" dirty="0" smtClean="0"/>
              <a:t> </a:t>
            </a:r>
            <a:r>
              <a:rPr lang="en-US" dirty="0"/>
              <a:t>all casts and all </a:t>
            </a:r>
            <a:r>
              <a:rPr lang="en-US" i="1" dirty="0"/>
              <a:t>hard couplings</a:t>
            </a:r>
            <a:r>
              <a:rPr lang="en-US" dirty="0"/>
              <a:t> to your </a:t>
            </a:r>
            <a:r>
              <a:rPr lang="en-US" dirty="0" err="1"/>
              <a:t>StandardGame</a:t>
            </a:r>
            <a:r>
              <a:rPr lang="en-US" dirty="0"/>
              <a:t>/</a:t>
            </a:r>
            <a:r>
              <a:rPr lang="en-US" dirty="0" err="1"/>
              <a:t>StandardCard</a:t>
            </a:r>
            <a:r>
              <a:rPr lang="en-US" dirty="0"/>
              <a:t>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Map&lt;Player, List&lt;</a:t>
            </a:r>
            <a:r>
              <a:rPr lang="en-US" b="1" dirty="0" err="1"/>
              <a:t>MutableCard</a:t>
            </a:r>
            <a:r>
              <a:rPr lang="en-US" dirty="0"/>
              <a:t>&gt;&gt; </a:t>
            </a:r>
            <a:r>
              <a:rPr lang="en-US" dirty="0" err="1"/>
              <a:t>handMap</a:t>
            </a:r>
            <a:r>
              <a:rPr lang="en-US" dirty="0"/>
              <a:t> =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Interface </a:t>
            </a:r>
            <a:r>
              <a:rPr lang="en-US" dirty="0" err="1" smtClean="0"/>
              <a:t>HeroPowerStrategy</a:t>
            </a:r>
            <a:r>
              <a:rPr lang="en-US" dirty="0" smtClean="0"/>
              <a:t> {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public void </a:t>
            </a:r>
            <a:r>
              <a:rPr lang="en-US" dirty="0" err="1" smtClean="0"/>
              <a:t>usePower</a:t>
            </a:r>
            <a:r>
              <a:rPr lang="en-US" dirty="0" smtClean="0"/>
              <a:t>(</a:t>
            </a:r>
            <a:r>
              <a:rPr lang="en-US" b="1" dirty="0" err="1" smtClean="0"/>
              <a:t>MutableGame</a:t>
            </a:r>
            <a:r>
              <a:rPr lang="en-US" dirty="0" smtClean="0"/>
              <a:t> game);</a:t>
            </a:r>
          </a:p>
          <a:p>
            <a:pPr lvl="1"/>
            <a:r>
              <a:rPr lang="en-US" dirty="0"/>
              <a:t>}</a:t>
            </a:r>
            <a:endParaRPr lang="en-US" dirty="0"/>
          </a:p>
          <a:p>
            <a:r>
              <a:rPr lang="en-US" dirty="0"/>
              <a:t>… and still have the full flexibility of providing any concrete class that implements </a:t>
            </a:r>
            <a:r>
              <a:rPr lang="en-US" dirty="0" err="1"/>
              <a:t>MutableX</a:t>
            </a:r>
            <a:r>
              <a:rPr lang="en-US" dirty="0"/>
              <a:t> in your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72C0C-8D5E-A642-8E19-6ACA90849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F00D4-A3DC-CCCD-1E8E-BD25DFB99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85D33-4D55-3C4A-E350-2B67EB06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4D047-FBED-C7C2-2499-B405770CF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9D41E-E74E-CC91-D306-361749CB2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will be treated in much more detail soon, but…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use </a:t>
            </a:r>
            <a:r>
              <a:rPr lang="en-US" i="1" dirty="0"/>
              <a:t>interface</a:t>
            </a:r>
            <a:r>
              <a:rPr lang="en-US" dirty="0"/>
              <a:t> in our OO language to express a </a:t>
            </a:r>
            <a:r>
              <a:rPr lang="en-US" i="1" dirty="0"/>
              <a:t>role</a:t>
            </a:r>
          </a:p>
          <a:p>
            <a:pPr lvl="1"/>
            <a:r>
              <a:rPr lang="en-US" i="1" dirty="0"/>
              <a:t>interface Game</a:t>
            </a:r>
          </a:p>
          <a:p>
            <a:pPr lvl="2"/>
            <a:r>
              <a:rPr lang="en-US" dirty="0"/>
              <a:t>Express the responsibilities of our </a:t>
            </a:r>
            <a:r>
              <a:rPr lang="en-US" dirty="0" err="1"/>
              <a:t>HotStone</a:t>
            </a:r>
            <a:r>
              <a:rPr lang="en-US" dirty="0"/>
              <a:t> game</a:t>
            </a:r>
          </a:p>
          <a:p>
            <a:pPr lvl="3"/>
            <a:r>
              <a:rPr lang="en-US" dirty="0"/>
              <a:t>Allow clients to inspect game state, play a card, attack a hero, etc.</a:t>
            </a:r>
          </a:p>
          <a:p>
            <a:pPr lvl="3"/>
            <a:endParaRPr lang="en-US" dirty="0"/>
          </a:p>
          <a:p>
            <a:pPr lvl="1"/>
            <a:r>
              <a:rPr lang="en-US" i="1" dirty="0"/>
              <a:t>Interface Card</a:t>
            </a:r>
            <a:endParaRPr lang="en-US" dirty="0"/>
          </a:p>
          <a:p>
            <a:pPr lvl="2"/>
            <a:r>
              <a:rPr lang="en-US" dirty="0"/>
              <a:t>Express the responsibilities of a </a:t>
            </a:r>
            <a:r>
              <a:rPr lang="en-US" dirty="0" err="1"/>
              <a:t>HotStone</a:t>
            </a:r>
            <a:r>
              <a:rPr lang="en-US" dirty="0"/>
              <a:t> card</a:t>
            </a:r>
          </a:p>
          <a:p>
            <a:pPr lvl="3"/>
            <a:r>
              <a:rPr lang="en-US" dirty="0"/>
              <a:t>Store mana cost, health, etc. Allow clients to get those values.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05B79-F4AC-A54D-375E-93FC4393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DDDEA-11BB-2058-00D8-1FB259CD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5CC62-8421-9B4C-8285-D8D5842D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2385B2-0F4C-20B8-487D-AB64366B9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811" y="1409700"/>
            <a:ext cx="5906324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78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1FFA3-74BF-9129-709B-90D412C0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6812A-9D74-DF6B-A813-F77084EFB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Objects implement/”play” these roles</a:t>
            </a:r>
          </a:p>
          <a:p>
            <a:pPr lvl="1"/>
            <a:r>
              <a:rPr lang="en-US" dirty="0"/>
              <a:t>Class </a:t>
            </a:r>
            <a:r>
              <a:rPr lang="en-US" dirty="0" err="1"/>
              <a:t>StandardGame</a:t>
            </a:r>
            <a:r>
              <a:rPr lang="en-US" dirty="0"/>
              <a:t> implements Game</a:t>
            </a:r>
          </a:p>
          <a:p>
            <a:pPr lvl="1"/>
            <a:r>
              <a:rPr lang="en-US" dirty="0"/>
              <a:t>Game </a:t>
            </a:r>
            <a:r>
              <a:rPr lang="en-US" dirty="0" err="1"/>
              <a:t>game</a:t>
            </a:r>
            <a:r>
              <a:rPr lang="en-US" dirty="0"/>
              <a:t> = new </a:t>
            </a:r>
            <a:r>
              <a:rPr lang="en-US" dirty="0" err="1"/>
              <a:t>StandardGame</a:t>
            </a:r>
            <a:r>
              <a:rPr lang="en-US" dirty="0"/>
              <a:t>(….);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Now we know that ‘game’ object can </a:t>
            </a:r>
            <a:r>
              <a:rPr lang="en-US" i="1" dirty="0"/>
              <a:t>act</a:t>
            </a:r>
            <a:r>
              <a:rPr lang="en-US" dirty="0"/>
              <a:t> as defined by the role ‘Game’</a:t>
            </a:r>
          </a:p>
          <a:p>
            <a:r>
              <a:rPr lang="en-US" i="1" dirty="0"/>
              <a:t>A role can be played by many different objects</a:t>
            </a:r>
          </a:p>
          <a:p>
            <a:pPr lvl="1"/>
            <a:r>
              <a:rPr lang="en-US" dirty="0"/>
              <a:t>‘Game’ is implemented by about 90 SWEA groups!</a:t>
            </a:r>
          </a:p>
          <a:p>
            <a:pPr lvl="2"/>
            <a:r>
              <a:rPr lang="en-US" dirty="0"/>
              <a:t>All different (except if a group cheats </a:t>
            </a:r>
            <a:r>
              <a:rPr lang="en-US" dirty="0">
                <a:sym typeface="Wingdings" panose="05000000000000000000" pitchFamily="2" charset="2"/>
              </a:rPr>
              <a:t>)!</a:t>
            </a:r>
          </a:p>
          <a:p>
            <a:r>
              <a:rPr lang="en-US" i="1" dirty="0">
                <a:sym typeface="Wingdings" panose="05000000000000000000" pitchFamily="2" charset="2"/>
              </a:rPr>
              <a:t>An object can play many different roles</a:t>
            </a:r>
          </a:p>
          <a:p>
            <a:pPr lvl="1"/>
            <a:r>
              <a:rPr lang="en-US" i="1" dirty="0">
                <a:sym typeface="Wingdings" panose="05000000000000000000" pitchFamily="2" charset="2"/>
              </a:rPr>
              <a:t>Huh?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5E911-A73F-5C9C-0476-11F558721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A82CF-C1E7-3E61-A403-2B5B1386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32759-1CC8-E1DD-B6F7-491D57B2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0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1FFA3-74BF-9129-709B-90D412C0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6812A-9D74-DF6B-A813-F77084EFB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ym typeface="Wingdings" panose="05000000000000000000" pitchFamily="2" charset="2"/>
              </a:rPr>
              <a:t>An object can play many different roles</a:t>
            </a:r>
          </a:p>
          <a:p>
            <a:pPr lvl="1"/>
            <a:r>
              <a:rPr lang="en-US" dirty="0"/>
              <a:t>My roles: </a:t>
            </a:r>
          </a:p>
          <a:p>
            <a:pPr lvl="2"/>
            <a:r>
              <a:rPr lang="en-US" dirty="0"/>
              <a:t>Teacher, researcher, husband, father, taxpayer, colleague, friend, …</a:t>
            </a:r>
          </a:p>
          <a:p>
            <a:r>
              <a:rPr lang="en-US" dirty="0"/>
              <a:t>But not at the same time…</a:t>
            </a:r>
          </a:p>
          <a:p>
            <a:pPr lvl="1"/>
            <a:r>
              <a:rPr lang="en-US" dirty="0"/>
              <a:t>I am a father and a teacher. But I </a:t>
            </a:r>
            <a:r>
              <a:rPr lang="en-US" i="1" dirty="0"/>
              <a:t>alternate</a:t>
            </a:r>
            <a:r>
              <a:rPr lang="en-US" dirty="0"/>
              <a:t> between the roles…</a:t>
            </a:r>
          </a:p>
          <a:p>
            <a:pPr lvl="2"/>
            <a:r>
              <a:rPr lang="en-US" dirty="0"/>
              <a:t>Student: “Please, Henrik, can you fix my flat bike tire?”</a:t>
            </a:r>
          </a:p>
          <a:p>
            <a:pPr lvl="3"/>
            <a:r>
              <a:rPr lang="en-US" b="1" dirty="0"/>
              <a:t>No I will not! That responsibility belongs to the Father role</a:t>
            </a:r>
          </a:p>
          <a:p>
            <a:pPr lvl="2"/>
            <a:r>
              <a:rPr lang="en-US" dirty="0"/>
              <a:t>Student: “Could you explain the ‘Role’ concept in programming?”</a:t>
            </a:r>
          </a:p>
          <a:p>
            <a:pPr lvl="3"/>
            <a:r>
              <a:rPr lang="en-US" dirty="0"/>
              <a:t>Yes, I will do that. That responsibility belongs to the Teacher role.</a:t>
            </a:r>
          </a:p>
          <a:p>
            <a:pPr lvl="2"/>
            <a:r>
              <a:rPr lang="en-US" dirty="0"/>
              <a:t>Child: “Could you explain the ‘Role’ concept in programming?”</a:t>
            </a:r>
          </a:p>
          <a:p>
            <a:pPr lvl="3"/>
            <a:r>
              <a:rPr lang="en-US" dirty="0" err="1"/>
              <a:t>Uhum</a:t>
            </a:r>
            <a:r>
              <a:rPr lang="en-US" dirty="0"/>
              <a:t>, probably not relevant, unless that child is a student of mine…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5E911-A73F-5C9C-0476-11F558721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A82CF-C1E7-3E61-A403-2B5B1386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32759-1CC8-E1DD-B6F7-491D57B2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8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5BB09-AFA8-FFDA-62CE-237BD6778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640E6-131E-B91C-066A-21CE6B4CF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object may also serve different roles, but not all that interact with it are </a:t>
            </a:r>
            <a:r>
              <a:rPr lang="en-US" i="1" dirty="0"/>
              <a:t>allowed</a:t>
            </a:r>
            <a:r>
              <a:rPr lang="en-US" dirty="0"/>
              <a:t> to use the full </a:t>
            </a:r>
            <a:r>
              <a:rPr lang="en-US" dirty="0" smtClean="0"/>
              <a:t>set of roles</a:t>
            </a:r>
            <a:endParaRPr lang="en-US" dirty="0"/>
          </a:p>
          <a:p>
            <a:pPr lvl="1"/>
            <a:r>
              <a:rPr lang="en-US" dirty="0"/>
              <a:t>Only my children may interact with my father interface</a:t>
            </a:r>
          </a:p>
          <a:p>
            <a:pPr lvl="1"/>
            <a:r>
              <a:rPr lang="en-US" dirty="0"/>
              <a:t>Only Danish Tax may interact with my taxpayer interface</a:t>
            </a:r>
          </a:p>
          <a:p>
            <a:pPr lvl="1"/>
            <a:endParaRPr lang="en-US" dirty="0"/>
          </a:p>
          <a:p>
            <a:r>
              <a:rPr lang="en-US" dirty="0"/>
              <a:t>Our analogy</a:t>
            </a:r>
          </a:p>
          <a:p>
            <a:pPr lvl="1"/>
            <a:r>
              <a:rPr lang="en-US" dirty="0"/>
              <a:t>The Game object currently serves two different </a:t>
            </a:r>
            <a:r>
              <a:rPr lang="en-US" dirty="0" smtClean="0"/>
              <a:t>roles</a:t>
            </a:r>
            <a:endParaRPr lang="en-US" dirty="0"/>
          </a:p>
          <a:p>
            <a:pPr lvl="2"/>
            <a:r>
              <a:rPr lang="en-US" dirty="0"/>
              <a:t>Client/UI users that </a:t>
            </a:r>
            <a:r>
              <a:rPr lang="en-US" i="1" dirty="0"/>
              <a:t>only are allowed to call the official ‘Game’ interface			(ala: ‘Teacher’ interface)</a:t>
            </a:r>
          </a:p>
          <a:p>
            <a:pPr lvl="2"/>
            <a:r>
              <a:rPr lang="en-US" dirty="0"/>
              <a:t>Strategies that </a:t>
            </a:r>
            <a:r>
              <a:rPr lang="en-US" i="1" dirty="0"/>
              <a:t>must be allowed to alter internal game state</a:t>
            </a:r>
            <a:r>
              <a:rPr lang="en-US" dirty="0"/>
              <a:t>, like subtracting -2 health to a hero object	</a:t>
            </a:r>
            <a:r>
              <a:rPr lang="en-US" i="1" dirty="0"/>
              <a:t>(ala: ‘Father’ interface)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18D0A-8F2C-E592-940D-169E89146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1EEF3-7CE3-B71C-F944-5DFF0D23C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F34DF-15DA-E9A6-5819-58648AA9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ISP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“Students should not use my Father interface”…</a:t>
            </a:r>
          </a:p>
          <a:p>
            <a:r>
              <a:rPr lang="en-US" dirty="0"/>
              <a:t>Or ‘do not depend on methods you do not use’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503AF3-5C3C-88E8-B61B-5F51339C6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943100"/>
            <a:ext cx="7124700" cy="21240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327420-FB16-8BAC-53D6-6E441A61D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5" y="4533900"/>
            <a:ext cx="671512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Fine-grained Roles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‘more specific’ role is expressed as a Role Interface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Ala again</a:t>
            </a:r>
          </a:p>
          <a:p>
            <a:pPr lvl="1"/>
            <a:r>
              <a:rPr lang="en-US" dirty="0"/>
              <a:t>I provide a ‘teacher’ interface (one role interface)</a:t>
            </a:r>
          </a:p>
          <a:p>
            <a:pPr lvl="1"/>
            <a:r>
              <a:rPr lang="en-US" dirty="0"/>
              <a:t>And a ‘taxpayer’ interface (another role interface)</a:t>
            </a:r>
          </a:p>
          <a:p>
            <a:pPr lvl="1"/>
            <a:r>
              <a:rPr lang="en-US" dirty="0"/>
              <a:t>Etc.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485900"/>
            <a:ext cx="7162800" cy="14097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5867400" y="2933700"/>
            <a:ext cx="2667000" cy="3048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Martin Fowler</a:t>
            </a:r>
          </a:p>
        </p:txBody>
      </p:sp>
    </p:spTree>
    <p:extLst>
      <p:ext uri="{BB962C8B-B14F-4D97-AF65-F5344CB8AC3E}">
        <p14:creationId xmlns:p14="http://schemas.microsoft.com/office/powerpoint/2010/main" val="29159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FigureCollection</a:t>
            </a:r>
            <a:r>
              <a:rPr lang="en-US" dirty="0"/>
              <a:t> in </a:t>
            </a:r>
            <a:r>
              <a:rPr lang="en-US" dirty="0" err="1"/>
              <a:t>MiniDraw</a:t>
            </a:r>
            <a:r>
              <a:rPr lang="en-US" dirty="0"/>
              <a:t> only deals with </a:t>
            </a:r>
            <a:r>
              <a:rPr lang="en-US" i="1" dirty="0"/>
              <a:t>adding, removing, and iterating the collection of Figures in </a:t>
            </a:r>
            <a:r>
              <a:rPr lang="en-US" i="1" dirty="0" err="1"/>
              <a:t>MiniDraw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790700"/>
            <a:ext cx="3926540" cy="2286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47900"/>
            <a:ext cx="2604340" cy="281632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3733800" y="4229100"/>
            <a:ext cx="4648200" cy="990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</a:t>
            </a:r>
            <a:r>
              <a:rPr lang="en-US" i="1" dirty="0"/>
              <a:t>specific interaction (</a:t>
            </a:r>
            <a:r>
              <a:rPr lang="en-US" i="1" dirty="0" err="1"/>
              <a:t>add+remove</a:t>
            </a:r>
            <a:r>
              <a:rPr lang="en-US" i="1" dirty="0"/>
              <a:t>) between the UI and the Drawing, expressed as the Role Interface ‘</a:t>
            </a:r>
            <a:r>
              <a:rPr lang="en-US" i="1" dirty="0" err="1"/>
              <a:t>FigureCollection</a:t>
            </a:r>
            <a:r>
              <a:rPr lang="en-US" i="1" dirty="0"/>
              <a:t>’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7694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Interface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Role interfaces are often used to enforce more specific </a:t>
            </a:r>
            <a:r>
              <a:rPr lang="en-US" i="1" dirty="0"/>
              <a:t>encapsulation</a:t>
            </a:r>
            <a:r>
              <a:rPr lang="en-US" dirty="0"/>
              <a:t> than is possible using </a:t>
            </a:r>
            <a:r>
              <a:rPr lang="en-US" i="1" dirty="0"/>
              <a:t>private/public</a:t>
            </a:r>
            <a:r>
              <a:rPr lang="en-US" dirty="0"/>
              <a:t> methods and instance variables…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 us make an example, highly inspired by our project…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412" y="2171700"/>
            <a:ext cx="7115175" cy="13716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5867400" y="3543300"/>
            <a:ext cx="2667000" cy="3048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James Newkirk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240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1061</Words>
  <Application>Microsoft Office PowerPoint</Application>
  <PresentationFormat>On-screen Show (16:10)</PresentationFormat>
  <Paragraphs>211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Software Engineering and Architecture</vt:lpstr>
      <vt:lpstr>Roles…</vt:lpstr>
      <vt:lpstr>Role-Object</vt:lpstr>
      <vt:lpstr>Role-Object</vt:lpstr>
      <vt:lpstr>Bottom-line</vt:lpstr>
      <vt:lpstr>ISP</vt:lpstr>
      <vt:lpstr>Fine-grained Roles</vt:lpstr>
      <vt:lpstr>Example</vt:lpstr>
      <vt:lpstr>Private Interface</vt:lpstr>
      <vt:lpstr>Example</vt:lpstr>
      <vt:lpstr>Example</vt:lpstr>
      <vt:lpstr>Example</vt:lpstr>
      <vt:lpstr>Example</vt:lpstr>
      <vt:lpstr>Example</vt:lpstr>
      <vt:lpstr>Solution 1:</vt:lpstr>
      <vt:lpstr>Ups?</vt:lpstr>
      <vt:lpstr>Solution 2:</vt:lpstr>
      <vt:lpstr>Mandatory Note</vt:lpstr>
      <vt:lpstr>Mandatory 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114</cp:revision>
  <dcterms:created xsi:type="dcterms:W3CDTF">2006-08-16T00:00:00Z</dcterms:created>
  <dcterms:modified xsi:type="dcterms:W3CDTF">2024-09-27T09:06:34Z</dcterms:modified>
</cp:coreProperties>
</file>